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4" r:id="rId6"/>
    <p:sldId id="261" r:id="rId7"/>
    <p:sldId id="269" r:id="rId8"/>
    <p:sldId id="262" r:id="rId9"/>
    <p:sldId id="265" r:id="rId10"/>
    <p:sldId id="266" r:id="rId11"/>
    <p:sldId id="267" r:id="rId12"/>
    <p:sldId id="268" r:id="rId13"/>
    <p:sldId id="270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95F9F2-AE62-4199-AFC2-1DCE2B39BE5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71E7A2-E3F8-464A-9FEB-20D335115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Ask students “What do these items have to do with microorganisms?” “Which are helpful, and which are harmful?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4615B-039B-429F-9045-4DCC39CC10D4}" type="slidenum">
              <a:rPr lang="en-US" altLang="en-US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0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0403-2CE0-4399-A231-688199E88E49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5DBF6-AE4F-43FA-96A8-83B79C2F5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72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276B-E873-4379-B2CF-5BBF54872AEE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BC4A-3978-40AD-84CB-FE04F44AC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8DCC-353C-4984-8A85-4CAC8E227DEF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9A01D-C260-4078-A648-86FAAC0F3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00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F64C-84C3-46E6-BB04-5D6555934EF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F45F-A072-4466-BBEE-85DDE936C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87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9346-CCDF-4569-88FB-0E87B62D3AE9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DCFBB-396B-470F-B159-9B2CA8D40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3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BF38-D1CA-46F6-B959-D25FF976D1E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F3A5-67AA-40FB-A74E-41D70C6B9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0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A127-2774-4163-9E97-5BE3A7E3B532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4316-8A07-49BC-9900-93098CF21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3D37-F109-4882-829B-F261E1F385FC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6729-B779-4010-BF9B-AC4A35BF9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73AA-B9B2-4AF8-BCBB-40C5F85EFEED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E86476-7680-4CDA-9926-3BA02035C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8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6BEA-5199-46B0-81DB-0AB6188F52F7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D20FF8-9B6F-4046-9C5A-18F617546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8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B3B8-E66B-4BC7-99E8-5820C9552514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3DE88-D810-483D-939F-EA632413D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BEB0BE-D2E8-48AB-9197-0534D3508771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3AE65D-507F-4CDC-870B-5ED8A1DAD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3" r:id="rId5"/>
    <p:sldLayoutId id="2147483834" r:id="rId6"/>
    <p:sldLayoutId id="2147483838" r:id="rId7"/>
    <p:sldLayoutId id="2147483839" r:id="rId8"/>
    <p:sldLayoutId id="2147483840" r:id="rId9"/>
    <p:sldLayoutId id="2147483835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Microorganisms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Are they harmful?</a:t>
            </a:r>
          </a:p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Are they beneficial?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9000" y="190500"/>
            <a:ext cx="7772400" cy="1524000"/>
          </a:xfrm>
        </p:spPr>
        <p:txBody>
          <a:bodyPr/>
          <a:lstStyle/>
          <a:p>
            <a:r>
              <a:rPr lang="en-US" altLang="en-US" smtClean="0"/>
              <a:t>Harmful Microorganisms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657600" y="928688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u="sng">
                <a:solidFill>
                  <a:schemeClr val="tx1"/>
                </a:solidFill>
              </a:rPr>
              <a:t>Fungus</a:t>
            </a:r>
            <a:endParaRPr lang="en-US" altLang="en-US" sz="3600" b="1" u="sng">
              <a:solidFill>
                <a:schemeClr val="tx1"/>
              </a:solidFill>
            </a:endParaRPr>
          </a:p>
        </p:txBody>
      </p:sp>
      <p:pic>
        <p:nvPicPr>
          <p:cNvPr id="21508" name="Picture 4" descr="http://www.topnews.in/files/mild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60538"/>
            <a:ext cx="3714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692150" y="4422775"/>
            <a:ext cx="2362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Can spread through crops and kill them</a:t>
            </a:r>
          </a:p>
        </p:txBody>
      </p:sp>
      <p:pic>
        <p:nvPicPr>
          <p:cNvPr id="21510" name="Picture 8" descr="http://www.nomoreringworm.com/wp-content/themes/NicheProfitPressV2/images/ringworm_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003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ttp://allstop.com/faq/wp-content/uploads/2011/06/athletes-fo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20900"/>
          <a:stretch>
            <a:fillRect/>
          </a:stretch>
        </p:blipFill>
        <p:spPr bwMode="auto">
          <a:xfrm>
            <a:off x="4114800" y="2667000"/>
            <a:ext cx="264001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4343400" y="5334000"/>
            <a:ext cx="441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Can cause skin diseases such as ringworm and athlete’s foot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altLang="en-US" smtClean="0"/>
              <a:t>Harmful Microorganisms 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715000" y="4795838"/>
            <a:ext cx="2362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Not healthy for people or animals  to digest</a:t>
            </a:r>
          </a:p>
        </p:txBody>
      </p:sp>
      <p:pic>
        <p:nvPicPr>
          <p:cNvPr id="22532" name="Picture 6" descr="http://4.bp.blogspot.com/__PdWDKTPVHs/TLm-ZbxFdkI/AAAAAAAAAvQ/VMJp7smxMZY/s1600/moldy_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5269"/>
          <a:stretch>
            <a:fillRect/>
          </a:stretch>
        </p:blipFill>
        <p:spPr bwMode="auto">
          <a:xfrm>
            <a:off x="3871913" y="2141538"/>
            <a:ext cx="3146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ohioline.osu.edu/b802/images/figur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r="7571"/>
          <a:stretch>
            <a:fillRect/>
          </a:stretch>
        </p:blipFill>
        <p:spPr bwMode="auto">
          <a:xfrm>
            <a:off x="923925" y="1247775"/>
            <a:ext cx="20478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543300" y="1295400"/>
            <a:ext cx="1690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u="sng" dirty="0">
                <a:solidFill>
                  <a:srgbClr val="000000"/>
                </a:solidFill>
              </a:rPr>
              <a:t>Mold </a:t>
            </a:r>
            <a:endParaRPr lang="en-US" altLang="en-US" sz="1800" b="1" u="sng" dirty="0">
              <a:solidFill>
                <a:schemeClr val="tx1"/>
              </a:solidFill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923925" y="4768850"/>
            <a:ext cx="2362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Can spread through crops and kill them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5262563" y="6019800"/>
            <a:ext cx="228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the pink gorilla eats watermelon every night, how much watermelons does he eat? </a:t>
            </a:r>
            <a:endParaRPr lang="en-US" altLang="en-US" sz="900" dirty="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524000"/>
          </a:xfrm>
        </p:spPr>
        <p:txBody>
          <a:bodyPr/>
          <a:lstStyle/>
          <a:p>
            <a:r>
              <a:rPr lang="en-US" altLang="en-US" dirty="0" smtClean="0"/>
              <a:t>Harmful Microorganisms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743200" y="1219200"/>
            <a:ext cx="3586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</a:rPr>
              <a:t>Harmful Algae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04800" y="1635125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Red Tide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914400" y="2343150"/>
            <a:ext cx="3886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chemeClr val="tx1"/>
                </a:solidFill>
              </a:rPr>
              <a:t>Algae</a:t>
            </a:r>
            <a:r>
              <a:rPr lang="en-US" altLang="en-US" sz="2800" dirty="0">
                <a:solidFill>
                  <a:schemeClr val="tx1"/>
                </a:solidFill>
              </a:rPr>
              <a:t> grows too quickly, covering large amounts of water making it look red (this algae is TOXIC).</a:t>
            </a:r>
          </a:p>
        </p:txBody>
      </p:sp>
      <p:pic>
        <p:nvPicPr>
          <p:cNvPr id="23559" name="Picture 2" descr="http://www.whoi.edu/cms/images/5_47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352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180975" y="4876800"/>
            <a:ext cx="4865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This toxic algae is harmful for people, plants and animals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524000"/>
          </a:xfrm>
        </p:spPr>
        <p:txBody>
          <a:bodyPr/>
          <a:lstStyle/>
          <a:p>
            <a:r>
              <a:rPr lang="en-US" altLang="en-US" smtClean="0"/>
              <a:t>Harmful and Beneficial Microorganisms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7863" y="2898775"/>
            <a:ext cx="68278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chemeClr val="tx1"/>
                </a:solidFill>
              </a:rPr>
              <a:t>THEY ARE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chemeClr val="tx1"/>
                </a:solidFill>
              </a:rPr>
              <a:t>EVERYWHERE!!!!!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5800" y="2178050"/>
            <a:ext cx="632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Where are they?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6019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On your body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5280025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In the ocean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81800" y="5649913"/>
            <a:ext cx="177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In your food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6600" y="5465763"/>
            <a:ext cx="2338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Inside your body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90800" y="6065838"/>
            <a:ext cx="2497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On plants/animals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60988" y="6116638"/>
            <a:ext cx="168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In medicine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1"/>
          <p:cNvSpPr txBox="1">
            <a:spLocks noChangeArrowheads="1"/>
          </p:cNvSpPr>
          <p:nvPr/>
        </p:nvSpPr>
        <p:spPr bwMode="auto">
          <a:xfrm>
            <a:off x="4706938" y="6197600"/>
            <a:ext cx="2281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the pink gorilla eats watermelon every night, how much watermelons does he eat? </a:t>
            </a:r>
            <a:endParaRPr lang="en-US" altLang="en-US" sz="900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Anti-Bacterial Agents</a:t>
            </a:r>
          </a:p>
        </p:txBody>
      </p:sp>
      <p:pic>
        <p:nvPicPr>
          <p:cNvPr id="25604" name="Picture 2" descr="http://thekrazycouponlady.com/wp-content/uploads/2010/08/purell-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r="20937"/>
          <a:stretch>
            <a:fillRect/>
          </a:stretch>
        </p:blipFill>
        <p:spPr bwMode="auto">
          <a:xfrm>
            <a:off x="381000" y="1219200"/>
            <a:ext cx="16748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e200702769\Local Settings\Temporary Internet Files\Content.IE5\U9JZ0XBU\MP90042443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4"/>
          <a:stretch>
            <a:fillRect/>
          </a:stretch>
        </p:blipFill>
        <p:spPr bwMode="auto">
          <a:xfrm>
            <a:off x="4648200" y="4146550"/>
            <a:ext cx="26050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2209800" y="1550988"/>
            <a:ext cx="1828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Hand Sanitizer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880225" y="3535363"/>
            <a:ext cx="2122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HOT water and SOAP</a:t>
            </a:r>
          </a:p>
        </p:txBody>
      </p:sp>
      <p:pic>
        <p:nvPicPr>
          <p:cNvPr id="25608" name="Picture 5" descr="http://thekrazycouponlady.com/wp-content/uploads/2011/08/0110-neosporin-germs_v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2020888" y="4930775"/>
            <a:ext cx="1828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Anti-Bacterial Creams</a:t>
            </a:r>
          </a:p>
        </p:txBody>
      </p:sp>
      <p:pic>
        <p:nvPicPr>
          <p:cNvPr id="25610" name="Picture 9" descr="C:\Documents and Settings\e200702769\Local Settings\Temporary Internet Files\Content.IE5\FRIGXMFI\MC9000130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525588"/>
            <a:ext cx="18542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2"/>
          <p:cNvSpPr>
            <a:spLocks noChangeArrowheads="1"/>
          </p:cNvSpPr>
          <p:nvPr/>
        </p:nvSpPr>
        <p:spPr bwMode="auto">
          <a:xfrm>
            <a:off x="5029200" y="1797050"/>
            <a:ext cx="1582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Kleenex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1488" y="5867400"/>
            <a:ext cx="213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the pink gorilla eats watermelon every night, how much watermelons does he eat? </a:t>
            </a:r>
            <a:endParaRPr lang="en-US" altLang="en-US" sz="900" dirty="0"/>
          </a:p>
        </p:txBody>
      </p:sp>
      <p:pic>
        <p:nvPicPr>
          <p:cNvPr id="1026" name="Picture 2" descr="http://2.bp.blogspot.com/_IwTNmmX-lS8/TQUhgSzAJGI/AAAAAAAAANA/nnrGBIEoYq4/s1600/FREE-Dannon-Yogurt-Cu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832100"/>
            <a:ext cx="27289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withamymac.com/news/wp-content/uploads/2010/10/gym-ger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4653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arlerblog.com/uploads/image/salmonella_bacteri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738"/>
            <a:ext cx="24511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slicedbreadmag.com/storage/Sliced%20Bre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987800"/>
            <a:ext cx="3886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ma-hc.com/1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325596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Subtitle 2"/>
          <p:cNvSpPr txBox="1">
            <a:spLocks/>
          </p:cNvSpPr>
          <p:nvPr/>
        </p:nvSpPr>
        <p:spPr bwMode="auto">
          <a:xfrm>
            <a:off x="3581400" y="1219200"/>
            <a:ext cx="32004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Which are harmful?</a:t>
            </a:r>
          </a:p>
          <a:p>
            <a:pPr eaLnBrk="1" hangingPunct="1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Which are beneficial?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Beneficial Microorganisms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696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latin typeface="+mn-lt"/>
              </a:rPr>
              <a:t>Algae</a:t>
            </a:r>
            <a:r>
              <a:rPr lang="en-US" sz="2800" dirty="0">
                <a:latin typeface="+mn-lt"/>
              </a:rPr>
              <a:t> grows on water and produces oxygen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latin typeface="+mn-lt"/>
              </a:rPr>
              <a:t>Plankton</a:t>
            </a:r>
            <a:r>
              <a:rPr lang="en-US" sz="2800" dirty="0">
                <a:latin typeface="+mn-lt"/>
              </a:rPr>
              <a:t> and Algae provide food for fish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14340" name="Picture 2" descr="http://www.waterencyclopedia.com/images/wsci_01_img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imgs.sfgate.com/c/pictures/2005/07/12/mn_krill_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15437" b="8849"/>
          <a:stretch>
            <a:fillRect/>
          </a:stretch>
        </p:blipFill>
        <p:spPr bwMode="auto">
          <a:xfrm>
            <a:off x="381000" y="3276600"/>
            <a:ext cx="29813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3378200" y="5014913"/>
            <a:ext cx="2057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Plankton under a microscope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5281613" y="315436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Algae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8624687">
            <a:off x="6556375" y="3314701"/>
            <a:ext cx="484187" cy="830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14375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Beneficial Microorganisms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229600" cy="380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n-lt"/>
              </a:rPr>
              <a:t>       HELPFUL </a:t>
            </a:r>
            <a:r>
              <a:rPr lang="en-US" sz="4400" b="1" u="sng" dirty="0">
                <a:latin typeface="+mn-lt"/>
              </a:rPr>
              <a:t>BACTERIA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turns milk into yogurt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produces cheese</a:t>
            </a: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are in your stomach to help digest food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15364" name="Picture 2" descr="http://www.chachingonashoestring.com/wp-content/uploads/2009/11/yoplait-yogu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62475"/>
            <a:ext cx="1676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bigoven.com/uploads/swiss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/>
          <a:stretch>
            <a:fillRect/>
          </a:stretch>
        </p:blipFill>
        <p:spPr bwMode="auto">
          <a:xfrm>
            <a:off x="533400" y="4683125"/>
            <a:ext cx="2057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visitbulgaria.info/images/imagecache/teaser_article/Stomach-Bact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171575"/>
            <a:ext cx="2743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www.nlm.nih.gov/medlineplus/images/stom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4114800"/>
            <a:ext cx="30829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219200" y="5973763"/>
            <a:ext cx="213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the pink gorilla eats watermelon every night, how much watermelons does he eat? </a:t>
            </a:r>
            <a:endParaRPr lang="en-US" altLang="en-US" sz="900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 Beneficial Microorganisms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11175" y="1816100"/>
            <a:ext cx="8251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solidFill>
                  <a:schemeClr val="tx1"/>
                </a:solidFill>
              </a:rPr>
              <a:t>Yeast</a:t>
            </a:r>
            <a:r>
              <a:rPr lang="en-US" altLang="en-US" sz="3600" dirty="0">
                <a:solidFill>
                  <a:schemeClr val="tx1"/>
                </a:solidFill>
              </a:rPr>
              <a:t> makes bread, rolls,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    and cakes rise.</a:t>
            </a:r>
          </a:p>
        </p:txBody>
      </p:sp>
      <p:pic>
        <p:nvPicPr>
          <p:cNvPr id="16389" name="Picture 6" descr="http://1.bp.blogspot.com/_npyzxjOVANs/TAdxGe3a5iI/AAAAAAAADJM/7dREvkzQIfo/s400/yeast+by+bonappeti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49513"/>
            <a:ext cx="3048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www.preparedpantry.com/ProductImages/ingredients/Full-4ye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908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Beneficial Microorganisms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6962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Penicillin (medicine) is made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    from </a:t>
            </a:r>
            <a:r>
              <a:rPr lang="en-US" sz="2800" b="1" u="sng" dirty="0">
                <a:latin typeface="+mn-lt"/>
              </a:rPr>
              <a:t>mold</a:t>
            </a:r>
            <a:r>
              <a:rPr lang="en-US" sz="2800" dirty="0">
                <a:latin typeface="+mn-lt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Mold helps dead things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</a:rPr>
              <a:t>   (</a:t>
            </a:r>
            <a:r>
              <a:rPr lang="en-US" sz="2800" dirty="0">
                <a:latin typeface="+mn-lt"/>
              </a:rPr>
              <a:t>plants, animals) decay.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17412" name="Picture 5" descr="http://modernmedicalguide.com/wp-content/uploads/2011/03/penicil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38271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http://www.countrysideinfo.co.uk/forest1/FOLDER01/decomposing_l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9732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/>
          <a:lstStyle/>
          <a:p>
            <a:r>
              <a:rPr lang="en-US" altLang="en-US" smtClean="0"/>
              <a:t> Beneficial Microorganisms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1524000"/>
            <a:ext cx="193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u="sng">
                <a:solidFill>
                  <a:schemeClr val="tx1"/>
                </a:solidFill>
              </a:rPr>
              <a:t>Fungus</a:t>
            </a:r>
            <a:endParaRPr lang="en-US" altLang="en-US" sz="1800" u="sng">
              <a:solidFill>
                <a:schemeClr val="tx1"/>
              </a:solidFill>
            </a:endParaRPr>
          </a:p>
        </p:txBody>
      </p:sp>
      <p:pic>
        <p:nvPicPr>
          <p:cNvPr id="18436" name="Picture 2" descr="http://www.worldcommunitycookbook.org/season/guide/photos/mushro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5257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04800" y="2466975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Some fungus can provide food.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2309813" y="6072188"/>
            <a:ext cx="213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the pink gorilla eats watermelon every night, how much watermelons does he eat? </a:t>
            </a:r>
            <a:endParaRPr lang="en-US" altLang="en-US" sz="900" dirty="0"/>
          </a:p>
        </p:txBody>
      </p:sp>
      <p:pic>
        <p:nvPicPr>
          <p:cNvPr id="19459" name="Picture 5" descr="C:\Documents and Settings\e200702769\Local Settings\Temporary Internet Files\Content.IE5\KUB1PWW2\MP910221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359275"/>
            <a:ext cx="268763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Harmful Microorganisms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0580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dirty="0"/>
              <a:t>Harmful Bacteria</a:t>
            </a:r>
          </a:p>
          <a:p>
            <a:pPr algn="ctr"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4000" dirty="0"/>
              <a:t>        </a:t>
            </a:r>
            <a:r>
              <a:rPr lang="en-US" sz="4000" b="1" u="sng" dirty="0"/>
              <a:t>Salmonella</a:t>
            </a:r>
            <a:r>
              <a:rPr lang="en-US" sz="4000" dirty="0"/>
              <a:t> and </a:t>
            </a:r>
            <a:r>
              <a:rPr lang="en-US" sz="4000" b="1" u="sng" dirty="0"/>
              <a:t>E Coli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3200" dirty="0"/>
              <a:t>Found on raw chicken and eggs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3200" dirty="0"/>
              <a:t>Thoroughly COOK all meat to kill bacteria.</a:t>
            </a:r>
          </a:p>
          <a:p>
            <a:pPr lvl="2" eaLnBrk="1" hangingPunct="1">
              <a:defRPr/>
            </a:pPr>
            <a:endParaRPr lang="en-US" sz="3200" dirty="0"/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3600" dirty="0"/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3600" dirty="0"/>
          </a:p>
        </p:txBody>
      </p:sp>
      <p:pic>
        <p:nvPicPr>
          <p:cNvPr id="19462" name="Picture 3" descr="C:\Documents and Settings\e200702769\Local Settings\Temporary Internet Files\Content.IE5\W6Y58PFQ\MP9002277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554538"/>
            <a:ext cx="3124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57938" y="4587875"/>
            <a:ext cx="2122487" cy="1601788"/>
            <a:chOff x="6357938" y="4587875"/>
            <a:chExt cx="2122487" cy="1601788"/>
          </a:xfrm>
        </p:grpSpPr>
        <p:pic>
          <p:nvPicPr>
            <p:cNvPr id="27652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88" y="5326063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00625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4587875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562225" y="4737100"/>
            <a:ext cx="2032000" cy="1709738"/>
            <a:chOff x="2562225" y="4737100"/>
            <a:chExt cx="2032000" cy="1709738"/>
          </a:xfrm>
        </p:grpSpPr>
        <p:pic>
          <p:nvPicPr>
            <p:cNvPr id="11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872038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5" y="4737100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538" y="5583238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Harmful Microorganisms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4676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/>
              <a:t>Harmful </a:t>
            </a:r>
            <a:r>
              <a:rPr lang="en-US" sz="4800" b="1" u="sng" dirty="0"/>
              <a:t>Bacteria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3600" dirty="0"/>
              <a:t>Causes strep throat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4800" dirty="0"/>
              <a:t>Harmful </a:t>
            </a:r>
            <a:r>
              <a:rPr lang="en-US" sz="4800" b="1" u="sng" dirty="0"/>
              <a:t>Virus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3600" dirty="0"/>
              <a:t>Causes colds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3600" dirty="0"/>
              <a:t>Causes flu</a:t>
            </a:r>
          </a:p>
          <a:p>
            <a:pPr eaLnBrk="1" hangingPunct="1">
              <a:defRPr/>
            </a:pPr>
            <a:endParaRPr lang="en-US" sz="3600" dirty="0"/>
          </a:p>
        </p:txBody>
      </p:sp>
      <p:pic>
        <p:nvPicPr>
          <p:cNvPr id="20484" name="Picture 5" descr="http://www.treehugger.com/children-cold-rem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1513"/>
            <a:ext cx="2857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29400" y="3429000"/>
            <a:ext cx="1584325" cy="1335088"/>
            <a:chOff x="6629400" y="3429000"/>
            <a:chExt cx="1584325" cy="1335088"/>
          </a:xfrm>
        </p:grpSpPr>
        <p:pic>
          <p:nvPicPr>
            <p:cNvPr id="6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100" y="3581400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429000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Documents and Settings\e200702769\Local Settings\Temporary Internet Files\Content.IE5\U9JZ0XBU\MC90043242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163" y="3900488"/>
              <a:ext cx="9366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437438" y="6553200"/>
            <a:ext cx="1670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© One Stop Teacher Shop</a:t>
            </a:r>
            <a:endParaRPr lang="en-US" altLang="en-US" sz="11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587</TotalTime>
  <Words>430</Words>
  <Application>Microsoft Office PowerPoint</Application>
  <PresentationFormat>On-screen Show (4:3)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Candara</vt:lpstr>
      <vt:lpstr>Gill Sans MT</vt:lpstr>
      <vt:lpstr>Symbol</vt:lpstr>
      <vt:lpstr>Times New Roman</vt:lpstr>
      <vt:lpstr>Waveform</vt:lpstr>
      <vt:lpstr>Microorganisms</vt:lpstr>
      <vt:lpstr>PowerPoint Presentation</vt:lpstr>
      <vt:lpstr>Beneficial Microorganisms </vt:lpstr>
      <vt:lpstr>   Beneficial Microorganisms </vt:lpstr>
      <vt:lpstr> Beneficial Microorganisms </vt:lpstr>
      <vt:lpstr>Beneficial Microorganisms </vt:lpstr>
      <vt:lpstr> Beneficial Microorganisms </vt:lpstr>
      <vt:lpstr>Harmful Microorganisms </vt:lpstr>
      <vt:lpstr>Harmful Microorganisms </vt:lpstr>
      <vt:lpstr>Harmful Microorganisms </vt:lpstr>
      <vt:lpstr>Harmful Microorganisms </vt:lpstr>
      <vt:lpstr>Harmful Microorganisms </vt:lpstr>
      <vt:lpstr>Harmful and Beneficial Microorganisms </vt:lpstr>
      <vt:lpstr>Anti-Bacterial Agents</vt:lpstr>
    </vt:vector>
  </TitlesOfParts>
  <Company>Gwinnett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</dc:title>
  <dc:creator>e200702769</dc:creator>
  <cp:lastModifiedBy>Rich, Renee</cp:lastModifiedBy>
  <cp:revision>33</cp:revision>
  <dcterms:created xsi:type="dcterms:W3CDTF">2011-10-11T17:29:27Z</dcterms:created>
  <dcterms:modified xsi:type="dcterms:W3CDTF">2015-09-24T17:55:56Z</dcterms:modified>
</cp:coreProperties>
</file>